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9" r:id="rId2"/>
    <p:sldId id="580" r:id="rId3"/>
    <p:sldId id="582" r:id="rId4"/>
    <p:sldId id="581" r:id="rId5"/>
    <p:sldId id="583" r:id="rId6"/>
    <p:sldId id="574" r:id="rId7"/>
    <p:sldId id="567" r:id="rId8"/>
    <p:sldId id="579" r:id="rId9"/>
    <p:sldId id="575" r:id="rId10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A264"/>
    <a:srgbClr val="FFCC99"/>
    <a:srgbClr val="66FFFF"/>
    <a:srgbClr val="FFFF99"/>
    <a:srgbClr val="CC99FF"/>
    <a:srgbClr val="CCFF66"/>
    <a:srgbClr val="99FF66"/>
    <a:srgbClr val="FF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1DDD72-D638-4412-9F1B-4718CC10B1DA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C5DE57-42ED-4E01-BAE9-D0406D4F5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45144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1FD2F6-81FD-4932-96C2-E30E0EEF9E9A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0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FEBEA3-BD13-42D6-95F0-DAD23CF66E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03557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ＭＳ Ｐゴシック" pitchFamily="-11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5538F9-4487-4CA7-85ED-7D5657D4E95E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DD7AA4-FC96-4899-9DE6-A178AC3CC7F3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DD7AA4-FC96-4899-9DE6-A178AC3CC7F3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DD7AA4-FC96-4899-9DE6-A178AC3CC7F3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DD7AA4-FC96-4899-9DE6-A178AC3CC7F3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EBCDD0-59F7-4173-9422-BF70F747905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EF529F4-98D9-43A1-A168-A627E4C18976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EBCDD0-59F7-4173-9422-BF70F747905E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CEBCDD0-59F7-4173-9422-BF70F747905E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8EA57D-E4DA-436F-AFB8-64F6EA275E4D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D9AF1C-4232-46B3-B11A-218A701230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375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B2E8A-BDBD-4E4C-ADEC-728D27667C47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C024A8-801F-43FB-9717-0BC1AAC04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602913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A58DEC-2142-4C7E-9615-0DA6FFE96754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C11EB3-EE1F-43CC-947C-120A8A300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028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228600"/>
            <a:ext cx="8991600" cy="609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393F-FC6D-4542-B3E0-2ED9145D6E24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8BB25-8D9B-4031-85B1-E5B0F719F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3956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31D273-99F0-4578-A21B-CD162FA16934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EB706A1-D494-4C79-8546-5810D80955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7364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A7FEFA-EA49-4951-8AC3-F2BED968BE57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2C980-ABD9-4023-98F3-95DEA4539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57049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1F6FC8-2B03-4172-A5A8-57E16BAC0B83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F6786B-0319-4858-8C7D-9555B6379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92974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62FF86-EFAC-4149-96A6-5092EC63C7B6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C451C6-006A-4384-8590-143FEFA00D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01260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803763-79E1-4ADE-B541-AD3F3E464060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072C20-54FF-4B2A-B714-36442B763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5881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05E594-F3AC-4BEA-9713-BE54107687BD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A471BD-4F7E-465E-8880-FED85620E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4450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DD1989-63DD-44FB-B930-B2DD4F3CBD2F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A86A19-4589-4D60-B451-C3194DDDF3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985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47F71A-382C-4F8A-859C-8423D2171EF6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3F02F5-1C5D-4022-A442-F34D605D8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4527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286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76400"/>
            <a:ext cx="899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EE61B92D-A145-4F76-8170-76AB3FC0DB4A}" type="datetime1">
              <a:rPr lang="en-US" altLang="en-US"/>
              <a:pPr/>
              <a:t>3/26/2015</a:t>
            </a:fld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fld id="{EB625B02-5573-4FC6-81A5-7F6966C847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228600" y="1524000"/>
            <a:ext cx="86868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176338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2" descr="doc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28600"/>
            <a:ext cx="12192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3"/>
          <p:cNvSpPr txBox="1">
            <a:spLocks noChangeArrowheads="1"/>
          </p:cNvSpPr>
          <p:nvPr/>
        </p:nvSpPr>
        <p:spPr bwMode="auto">
          <a:xfrm rot="-2700000">
            <a:off x="6248400" y="5105400"/>
            <a:ext cx="28956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smtClean="0">
                <a:solidFill>
                  <a:srgbClr val="DDDDDD"/>
                </a:solidFill>
                <a:latin typeface="Times New Roman" pitchFamily="18" charset="0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9" r:id="rId1"/>
    <p:sldLayoutId id="2147486650" r:id="rId2"/>
    <p:sldLayoutId id="2147486651" r:id="rId3"/>
    <p:sldLayoutId id="2147486652" r:id="rId4"/>
    <p:sldLayoutId id="2147486653" r:id="rId5"/>
    <p:sldLayoutId id="2147486654" r:id="rId6"/>
    <p:sldLayoutId id="2147486655" r:id="rId7"/>
    <p:sldLayoutId id="2147486656" r:id="rId8"/>
    <p:sldLayoutId id="2147486657" r:id="rId9"/>
    <p:sldLayoutId id="2147486658" r:id="rId10"/>
    <p:sldLayoutId id="2147486659" r:id="rId11"/>
    <p:sldLayoutId id="2147486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altLang="en-US" sz="2000" dirty="0" smtClean="0">
                <a:ea typeface="ＭＳ Ｐゴシック" pitchFamily="34" charset="-128"/>
              </a:rPr>
              <a:t>NCEP Central Operations</a:t>
            </a:r>
          </a:p>
          <a:p>
            <a:r>
              <a:rPr lang="en-US" altLang="en-US" sz="2000" dirty="0" smtClean="0">
                <a:ea typeface="ＭＳ Ｐゴシック" pitchFamily="34" charset="-128"/>
              </a:rPr>
              <a:t>March, 2015</a:t>
            </a:r>
          </a:p>
        </p:txBody>
      </p:sp>
      <p:pic>
        <p:nvPicPr>
          <p:cNvPr id="16386" name="Picture 5" descr="ncep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8663" y="152400"/>
            <a:ext cx="27511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4"/>
          <p:cNvSpPr>
            <a:spLocks noGrp="1"/>
          </p:cNvSpPr>
          <p:nvPr>
            <p:ph type="ctrTitle"/>
          </p:nvPr>
        </p:nvSpPr>
        <p:spPr>
          <a:xfrm>
            <a:off x="457200" y="2971800"/>
            <a:ext cx="8305800" cy="1470025"/>
          </a:xfrm>
        </p:spPr>
        <p:txBody>
          <a:bodyPr/>
          <a:lstStyle/>
          <a:p>
            <a:pPr algn="ctr"/>
            <a: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b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  <a:t>NAWIPS Migration to AWIPS II</a:t>
            </a:r>
            <a:b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  <a:t>Status Updates</a:t>
            </a:r>
            <a:b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  <a:t>2015 </a:t>
            </a:r>
            <a:r>
              <a:rPr lang="en-US" altLang="en-US" sz="3200" b="0" dirty="0" err="1" smtClean="0">
                <a:solidFill>
                  <a:srgbClr val="000000"/>
                </a:solidFill>
                <a:ea typeface="ＭＳ Ｐゴシック" pitchFamily="34" charset="-128"/>
              </a:rPr>
              <a:t>Unidata</a:t>
            </a:r>
            <a:r>
              <a:rPr lang="en-US" altLang="en-US" sz="3200" b="0" dirty="0" smtClean="0">
                <a:solidFill>
                  <a:srgbClr val="000000"/>
                </a:solidFill>
                <a:ea typeface="ＭＳ Ｐゴシック" pitchFamily="34" charset="-128"/>
              </a:rPr>
              <a:t> Users Committee</a:t>
            </a:r>
            <a:endParaRPr lang="en-US" altLang="en-US" sz="32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AWIPS Status</a:t>
            </a:r>
          </a:p>
        </p:txBody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99F8626-B800-4EBA-997F-D2F0B0B1E9A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ontent Placeholder 2"/>
          <p:cNvSpPr txBox="1">
            <a:spLocks/>
          </p:cNvSpPr>
          <p:nvPr/>
        </p:nvSpPr>
        <p:spPr bwMode="auto">
          <a:xfrm>
            <a:off x="0" y="15240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eaLnBrk="1" hangingPunct="1">
              <a:spcBef>
                <a:spcPct val="20000"/>
              </a:spcBef>
              <a:buFontTx/>
              <a:buChar char="•"/>
            </a:pPr>
            <a:r>
              <a:rPr lang="en-US" sz="2000" b="1" dirty="0" smtClean="0"/>
              <a:t>Group 1-6 sites (60) completed.  Sites installed with OB14.2.4</a:t>
            </a:r>
          </a:p>
          <a:p>
            <a:pPr lvl="0">
              <a:buFont typeface="Arial" pitchFamily="34" charset="0"/>
              <a:buChar char="•"/>
            </a:pPr>
            <a:endParaRPr lang="en-US" sz="2000" b="1" dirty="0" smtClean="0"/>
          </a:p>
          <a:p>
            <a:pPr lvl="0">
              <a:buFont typeface="Arial" pitchFamily="34" charset="0"/>
              <a:buChar char="•"/>
            </a:pPr>
            <a:r>
              <a:rPr lang="en-US" sz="2000" b="1" dirty="0" smtClean="0"/>
              <a:t>Remaining sites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with OB14.3.1:</a:t>
            </a:r>
          </a:p>
          <a:p>
            <a:pPr lvl="0"/>
            <a:r>
              <a:rPr lang="en-US" sz="1600" dirty="0" smtClean="0"/>
              <a:t>Group 7 sites (17) by 3/31</a:t>
            </a:r>
          </a:p>
          <a:p>
            <a:pPr lvl="0"/>
            <a:r>
              <a:rPr lang="en-US" sz="1600" dirty="0" smtClean="0"/>
              <a:t>Group 8 sites (13) by 4/29</a:t>
            </a:r>
          </a:p>
          <a:p>
            <a:pPr lvl="0"/>
            <a:r>
              <a:rPr lang="en-US" sz="1600" dirty="0" smtClean="0"/>
              <a:t>Group 9 sites (11) by 5/27</a:t>
            </a:r>
          </a:p>
          <a:p>
            <a:pPr lvl="0"/>
            <a:r>
              <a:rPr lang="en-US" sz="1600" dirty="0" smtClean="0"/>
              <a:t>Group 10 sites (13) by 6/30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with OB14.4.1:</a:t>
            </a:r>
          </a:p>
          <a:p>
            <a:pPr lvl="0"/>
            <a:r>
              <a:rPr lang="en-US" sz="1600" dirty="0" smtClean="0"/>
              <a:t>Group 11 sites (5) by 7/29</a:t>
            </a:r>
          </a:p>
          <a:p>
            <a:pPr lvl="0"/>
            <a:r>
              <a:rPr lang="en-US" sz="1600" dirty="0" smtClean="0"/>
              <a:t>Group 12 sites (4) by 8/28</a:t>
            </a:r>
          </a:p>
          <a:p>
            <a:pPr lvl="0"/>
            <a:r>
              <a:rPr lang="en-US" sz="1600" dirty="0" smtClean="0"/>
              <a:t>Last site (HFO) by 9/30</a:t>
            </a: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856" y="2147353"/>
            <a:ext cx="6324600" cy="4668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AWIPS Release Schedule</a:t>
            </a:r>
          </a:p>
        </p:txBody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99F8626-B800-4EBA-997F-D2F0B0B1E9A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ontent Placeholder 2"/>
          <p:cNvSpPr txBox="1">
            <a:spLocks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905000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2"/>
                </a:solidFill>
              </a:rPr>
              <a:t>OB14.2.4 </a:t>
            </a:r>
            <a:r>
              <a:rPr lang="en-US" sz="2000" b="1" dirty="0" smtClean="0">
                <a:solidFill>
                  <a:schemeClr val="bg2"/>
                </a:solidFill>
              </a:rPr>
              <a:t>– </a:t>
            </a:r>
            <a:r>
              <a:rPr lang="en-US" sz="2000" b="1" dirty="0" smtClean="0">
                <a:solidFill>
                  <a:schemeClr val="bg2"/>
                </a:solidFill>
              </a:rPr>
              <a:t>November 10, 2014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2"/>
                </a:solidFill>
              </a:rPr>
              <a:t>OB14.3.1 – February 23, 2015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/>
              <a:t>OB14.3.2 – March  30, 2015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/>
              <a:t>OB14.4.1 </a:t>
            </a:r>
            <a:r>
              <a:rPr lang="en-US" sz="2000" b="1" dirty="0" smtClean="0"/>
              <a:t>–</a:t>
            </a:r>
            <a:r>
              <a:rPr lang="en-US" sz="2000" b="1" dirty="0" smtClean="0"/>
              <a:t> June </a:t>
            </a:r>
            <a:r>
              <a:rPr lang="en-US" sz="2000" b="1" dirty="0" smtClean="0"/>
              <a:t>1, 2015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/>
              <a:t>OB15.1.1 – September 8, 2015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/>
              <a:t>OB16.1.1 – December 14, 2015</a:t>
            </a:r>
          </a:p>
          <a:p>
            <a:pPr lvl="0">
              <a:buFont typeface="Wingdings" pitchFamily="2" charset="2"/>
              <a:buChar char="Ø"/>
            </a:pPr>
            <a:r>
              <a:rPr lang="en-US" sz="2000" b="1" dirty="0" smtClean="0"/>
              <a:t>OB16.2.1 – mid March, 2015 </a:t>
            </a:r>
            <a:r>
              <a:rPr lang="en-US" dirty="0" smtClean="0"/>
              <a:t>(estimated date not yet negotiated)</a:t>
            </a:r>
          </a:p>
          <a:p>
            <a:r>
              <a:rPr lang="en-US" dirty="0" smtClean="0"/>
              <a:t> 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b="1" dirty="0" smtClean="0"/>
              <a:t>Note:  Content of each release is available at the </a:t>
            </a:r>
            <a:r>
              <a:rPr lang="en-US" b="1" dirty="0" err="1" smtClean="0"/>
              <a:t>Vlab</a:t>
            </a:r>
            <a:r>
              <a:rPr lang="en-US" b="1" dirty="0" smtClean="0"/>
              <a:t> AWIPS Community, SREC </a:t>
            </a:r>
            <a:r>
              <a:rPr lang="en-US" b="1" dirty="0" smtClean="0"/>
              <a:t>area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             https://vlab.ncep.noaa.gov/group/awips-community/srec</a:t>
            </a:r>
          </a:p>
          <a:p>
            <a:pPr>
              <a:buFont typeface="Arial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NAWIPS Migration Plan</a:t>
            </a:r>
          </a:p>
        </p:txBody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99F8626-B800-4EBA-997F-D2F0B0B1E9A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ontent Placeholder 2"/>
          <p:cNvSpPr txBox="1">
            <a:spLocks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524000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en-US" sz="2000" dirty="0" smtClean="0">
                <a:cs typeface="Arial" panose="020B0604020202020204" pitchFamily="34" charset="0"/>
              </a:rPr>
              <a:t>Primary focus on going live with Ocean Prediction Center(OPC</a:t>
            </a:r>
            <a:r>
              <a:rPr lang="en-US" altLang="en-US" sz="2000" dirty="0" smtClean="0">
                <a:cs typeface="Arial" panose="020B0604020202020204" pitchFamily="34" charset="0"/>
              </a:rPr>
              <a:t>) and removing their NAWIPS systems by March 2016</a:t>
            </a:r>
            <a:endParaRPr lang="en-US" altLang="en-US" sz="2000" dirty="0" smtClean="0"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altLang="en-US" sz="2000" dirty="0" smtClean="0"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2000" dirty="0" smtClean="0">
                <a:cs typeface="Arial" panose="020B0604020202020204" pitchFamily="34" charset="0"/>
              </a:rPr>
              <a:t>Other centers will proceed in accordance with their plan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0" y="3124200"/>
          <a:ext cx="8420100" cy="2540000"/>
        </p:xfrm>
        <a:graphic>
          <a:graphicData uri="http://schemas.openxmlformats.org/presentationml/2006/ole">
            <p:oleObj spid="_x0000_s5122" name="Worksheet" r:id="rId6" imgW="9210780" imgH="277177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NAWIPS Migration Plan</a:t>
            </a:r>
          </a:p>
        </p:txBody>
      </p:sp>
      <p:sp>
        <p:nvSpPr>
          <p:cNvPr id="18434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299F8626-B800-4EBA-997F-D2F0B0B1E9A6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ontent Placeholder 2"/>
          <p:cNvSpPr txBox="1">
            <a:spLocks/>
          </p:cNvSpPr>
          <p:nvPr/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 sz="1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524000"/>
            <a:ext cx="861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cs typeface="Arial" panose="020B0604020202020204" pitchFamily="34" charset="0"/>
              </a:rPr>
              <a:t>The Build deployment process will be redesigned to ensure NCP updates are implemented as fast as possible after the National Build. 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>
                <a:cs typeface="Arial" panose="020B0604020202020204" pitchFamily="34" charset="0"/>
              </a:rPr>
              <a:t>Improved Communication:  Monthly meetings on project(s) status will           include NWS management, NCEP OD and APO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altLang="en-US" sz="2000" dirty="0" smtClean="0"/>
              <a:t>Launch and complete the projects that resulted from the AWIPS Summit meeting in September 2014.  (FY15 start – FY16 finish)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smtClean="0"/>
              <a:t>Wind/Wave Project (OPC)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smtClean="0"/>
              <a:t>Non-SBN Satellite Data Project (NHC)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smtClean="0"/>
              <a:t>Non-SBN Gridded Data Project (AWC)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dirty="0" smtClean="0"/>
              <a:t>High-Resolution Model Display Performance Project (SPC)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smtClean="0">
                <a:ea typeface="ＭＳ Ｐゴシック" pitchFamily="34" charset="-128"/>
              </a:rPr>
              <a:t>Latest Developments</a:t>
            </a:r>
            <a:br>
              <a:rPr lang="en-US" altLang="en-US" smtClean="0">
                <a:ea typeface="ＭＳ Ｐゴシック" pitchFamily="34" charset="-128"/>
              </a:rPr>
            </a:br>
            <a:r>
              <a:rPr lang="en-US" altLang="en-US" smtClean="0">
                <a:ea typeface="ＭＳ Ｐゴシック" pitchFamily="34" charset="-128"/>
              </a:rPr>
              <a:t>National Center Perspective</a:t>
            </a:r>
          </a:p>
        </p:txBody>
      </p:sp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5CC37F0-D1BD-4D75-9D3D-9DFB155FB5C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2" descr="https://mail-attachment.googleusercontent.com/attachment/u/0/?ui=2&amp;ik=772c007d28&amp;view=att&amp;th=1415ff3d58198d89&amp;attid=0.1&amp;disp=inline&amp;realattid=f_hm3j41b50&amp;safe=1&amp;zw&amp;saduie=AG9B_P_PQ5IyuTIprDL86g4t6dWn&amp;sadet=1381165187742&amp;sads=-sd_hO1Bo97Mcsesz8Xend01Yq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487" name="AutoShape 6" descr="swpc_grid_protonflux_fill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306873" y="1603246"/>
            <a:ext cx="845539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 </a:t>
            </a:r>
            <a:endParaRPr lang="en-US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PGEN is now available in D2D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Working on displaying oceanographic model data, as well </a:t>
            </a:r>
          </a:p>
          <a:p>
            <a:pPr marL="342900" indent="-342900"/>
            <a:r>
              <a:rPr lang="en-US" sz="2400" dirty="0" smtClean="0"/>
              <a:t>    as the results of the NOS GNOME (transport) model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91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Also:</a:t>
            </a:r>
          </a:p>
          <a:p>
            <a:r>
              <a:rPr lang="en-US" sz="2000" b="1" dirty="0" smtClean="0"/>
              <a:t>Representatives from NCO are involved in the AWIPS contract </a:t>
            </a:r>
            <a:r>
              <a:rPr lang="en-US" sz="2000" b="1" dirty="0" err="1" smtClean="0"/>
              <a:t>recompete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741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Latest Developments: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Power Legend</a:t>
            </a:r>
          </a:p>
        </p:txBody>
      </p:sp>
      <p:sp>
        <p:nvSpPr>
          <p:cNvPr id="22530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95B17FF-C4CE-4409-87DB-9A62049EA0C1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2" descr="https://mail-attachment.googleusercontent.com/attachment/u/0/?ui=2&amp;ik=772c007d28&amp;view=att&amp;th=1415ff3d58198d89&amp;attid=0.1&amp;disp=inline&amp;realattid=f_hm3j41b50&amp;safe=1&amp;zw&amp;saduie=AG9B_P_PQ5IyuTIprDL86g4t6dWn&amp;sadet=1381165187742&amp;sads=-sd_hO1Bo97Mcsesz8Xend01Yq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536" name="AutoShape 6" descr="swpc_grid_protonflux_fill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3074" name="Picture 2" descr="C:\Users\cosgrove\AppData\Local\Temp\PowerLegend-ResourceManag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6400800" cy="52578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324600" y="2819400"/>
            <a:ext cx="2819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600" b="1" dirty="0" smtClean="0"/>
              <a:t>   Power Legend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Allows for maximum data loading within a single CAVE footprint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Users can group Resources within a single Display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Groups considered equivalent of NMAP “loops”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400" b="1" dirty="0" smtClean="0"/>
              <a:t>Tied to hotkeys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Latest Developments: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WPC Blender</a:t>
            </a:r>
          </a:p>
        </p:txBody>
      </p:sp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5CC37F0-D1BD-4D75-9D3D-9DFB155FB5C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2" descr="https://mail-attachment.googleusercontent.com/attachment/u/0/?ui=2&amp;ik=772c007d28&amp;view=att&amp;th=1415ff3d58198d89&amp;attid=0.1&amp;disp=inline&amp;realattid=f_hm3j41b50&amp;safe=1&amp;zw&amp;saduie=AG9B_P_PQ5IyuTIprDL86g4t6dWn&amp;sadet=1381165187742&amp;sads=-sd_hO1Bo97Mcsesz8Xend01Yq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487" name="AutoShape 6" descr="swpc_grid_protonflux_fill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4098" name="Picture 2" descr="C:\Users\cosgrove\AppData\Local\Temp\Blender_20NAM80GFSBlen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057400"/>
            <a:ext cx="5810250" cy="4800600"/>
          </a:xfrm>
          <a:prstGeom prst="rect">
            <a:avLst/>
          </a:prstGeom>
          <a:noFill/>
        </p:spPr>
      </p:pic>
      <p:pic>
        <p:nvPicPr>
          <p:cNvPr id="4099" name="Picture 3" descr="C:\Users\cosgrove\AppData\Local\Temp\Blender_EditGU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447800"/>
            <a:ext cx="4724400" cy="377952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5486400"/>
            <a:ext cx="3276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b="1" dirty="0" smtClean="0"/>
              <a:t>Enhancements allow freedom to </a:t>
            </a:r>
          </a:p>
          <a:p>
            <a:pPr marL="342900" indent="-342900"/>
            <a:r>
              <a:rPr lang="en-US" sz="1400" b="1" dirty="0" smtClean="0"/>
              <a:t>choose and weight multiple models </a:t>
            </a:r>
          </a:p>
          <a:p>
            <a:pPr marL="342900" indent="-342900"/>
            <a:r>
              <a:rPr lang="en-US" sz="1400" b="1" dirty="0" smtClean="0"/>
              <a:t>with full power of the GEMPAK </a:t>
            </a:r>
          </a:p>
          <a:p>
            <a:pPr marL="342900" indent="-342900"/>
            <a:r>
              <a:rPr lang="en-US" sz="1400" b="1" dirty="0" smtClean="0"/>
              <a:t>grid diagnostics and NCP </a:t>
            </a:r>
          </a:p>
          <a:p>
            <a:pPr marL="342900" indent="-342900"/>
            <a:r>
              <a:rPr lang="en-US" sz="1400" b="1" dirty="0" smtClean="0"/>
              <a:t>rendering capabilities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4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848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ea typeface="ＭＳ Ｐゴシック" pitchFamily="34" charset="-128"/>
              </a:rPr>
              <a:t>Latest Developments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dirty="0" smtClean="0">
                <a:ea typeface="ＭＳ Ｐゴシック" pitchFamily="34" charset="-128"/>
              </a:rPr>
              <a:t>NCP – Imagery Display</a:t>
            </a:r>
          </a:p>
        </p:txBody>
      </p:sp>
      <p:sp>
        <p:nvSpPr>
          <p:cNvPr id="20482" name="Slide Number Placeholder 3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5CC37F0-D1BD-4D75-9D3D-9DFB155FB5C9}" type="slidenum">
              <a:rPr lang="en-US" altLang="en-US" sz="1200">
                <a:solidFill>
                  <a:srgbClr val="000000"/>
                </a:solidFill>
              </a:rPr>
              <a:pPr algn="r" eaLnBrk="1" hangingPunct="1"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228600" y="1362075"/>
            <a:ext cx="8686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 dirty="0">
              <a:latin typeface="Times New Roman" charset="0"/>
              <a:ea typeface="+mn-ea"/>
            </a:endParaRPr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" y="38100"/>
            <a:ext cx="12017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7" descr="C:\Users\Michelle\Desktop\MARK\600px-US-NationalWeatherService-Logo_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800"/>
            <a:ext cx="1198562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AutoShape 2" descr="https://mail-attachment.googleusercontent.com/attachment/u/0/?ui=2&amp;ik=772c007d28&amp;view=att&amp;th=1415ff3d58198d89&amp;attid=0.1&amp;disp=inline&amp;realattid=f_hm3j41b50&amp;safe=1&amp;zw&amp;saduie=AG9B_P_PQ5IyuTIprDL86g4t6dWn&amp;sadet=1381165187742&amp;sads=-sd_hO1Bo97Mcsesz8Xend01Yq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487" name="AutoShape 6" descr="swpc_grid_protonflux_fill.pn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026" name="Picture 2" descr="C:\Users\cosgrove\AppData\Local\Temp\modisC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2282165"/>
            <a:ext cx="7315200" cy="45758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1600200"/>
            <a:ext cx="9372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MODIS </a:t>
            </a:r>
            <a:r>
              <a:rPr lang="en-US" sz="1600" b="1" dirty="0" err="1" smtClean="0"/>
              <a:t>CoastWatch</a:t>
            </a:r>
            <a:r>
              <a:rPr lang="en-US" sz="1600" b="1" dirty="0" smtClean="0"/>
              <a:t> MODIS imagery (</a:t>
            </a:r>
            <a:r>
              <a:rPr lang="en-US" sz="1600" b="1" dirty="0" err="1" smtClean="0"/>
              <a:t>Cyanobacterial</a:t>
            </a:r>
            <a:r>
              <a:rPr lang="en-US" sz="1600" b="1" dirty="0" smtClean="0"/>
              <a:t>  Index - CI )</a:t>
            </a:r>
          </a:p>
          <a:p>
            <a:pPr marL="342900" indent="-342900"/>
            <a:r>
              <a:rPr lang="en-US" sz="1600" b="1" dirty="0" smtClean="0"/>
              <a:t>National Ocean Service imagery is used in the Harmful Algae Bloom (HAB) product creation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34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34247</TotalTime>
  <Words>406</Words>
  <Application>Microsoft Office PowerPoint</Application>
  <PresentationFormat>On-screen Show (4:3)</PresentationFormat>
  <Paragraphs>84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Worksheet</vt:lpstr>
      <vt:lpstr>  NAWIPS Migration to AWIPS II Status Updates  2015 Unidata Users Committee</vt:lpstr>
      <vt:lpstr>AWIPS Status</vt:lpstr>
      <vt:lpstr>AWIPS Release Schedule</vt:lpstr>
      <vt:lpstr>NAWIPS Migration Plan</vt:lpstr>
      <vt:lpstr>NAWIPS Migration Plan</vt:lpstr>
      <vt:lpstr>Latest Developments National Center Perspective</vt:lpstr>
      <vt:lpstr>Latest Developments: Power Legend</vt:lpstr>
      <vt:lpstr>Latest Developments: WPC Blender</vt:lpstr>
      <vt:lpstr>Latest Developments NCP – Imagery Display</vt:lpstr>
    </vt:vector>
  </TitlesOfParts>
  <Company>DOC/NOAA/NWS/NCEP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Unidata Users Committee</dc:title>
  <dc:creator>David Plummer</dc:creator>
  <cp:lastModifiedBy>cosgrove</cp:lastModifiedBy>
  <cp:revision>1418</cp:revision>
  <cp:lastPrinted>2012-03-30T12:46:10Z</cp:lastPrinted>
  <dcterms:created xsi:type="dcterms:W3CDTF">2012-03-29T02:48:58Z</dcterms:created>
  <dcterms:modified xsi:type="dcterms:W3CDTF">2015-03-26T13:31:31Z</dcterms:modified>
</cp:coreProperties>
</file>